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69" r:id="rId3"/>
    <p:sldId id="257" r:id="rId4"/>
    <p:sldId id="258" r:id="rId5"/>
    <p:sldId id="259" r:id="rId6"/>
    <p:sldId id="260" r:id="rId7"/>
    <p:sldId id="261" r:id="rId8"/>
    <p:sldId id="262" r:id="rId9"/>
    <p:sldId id="266" r:id="rId10"/>
    <p:sldId id="264" r:id="rId11"/>
    <p:sldId id="263" r:id="rId12"/>
    <p:sldId id="267" r:id="rId13"/>
    <p:sldId id="268" r:id="rId14"/>
  </p:sldIdLst>
  <p:sldSz cx="12192000" cy="6858000"/>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8"/>
    <p:restoredTop sz="65902" autoAdjust="0"/>
  </p:normalViewPr>
  <p:slideViewPr>
    <p:cSldViewPr snapToGrid="0" snapToObjects="1">
      <p:cViewPr varScale="1">
        <p:scale>
          <a:sx n="75" d="100"/>
          <a:sy n="75" d="100"/>
        </p:scale>
        <p:origin x="-201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en-GB"/>
          </a:p>
        </p:txBody>
      </p:sp>
      <p:sp>
        <p:nvSpPr>
          <p:cNvPr id="3" name="Date Placeholder 2"/>
          <p:cNvSpPr>
            <a:spLocks noGrp="1"/>
          </p:cNvSpPr>
          <p:nvPr>
            <p:ph type="dt" sz="quarter" idx="1"/>
          </p:nvPr>
        </p:nvSpPr>
        <p:spPr>
          <a:xfrm>
            <a:off x="3889109" y="0"/>
            <a:ext cx="2975240" cy="499904"/>
          </a:xfrm>
          <a:prstGeom prst="rect">
            <a:avLst/>
          </a:prstGeom>
        </p:spPr>
        <p:txBody>
          <a:bodyPr vert="horz" lIns="96359" tIns="48180" rIns="96359" bIns="48180" rtlCol="0"/>
          <a:lstStyle>
            <a:lvl1pPr algn="r">
              <a:defRPr sz="1300"/>
            </a:lvl1pPr>
          </a:lstStyle>
          <a:p>
            <a:fld id="{E52C2CD3-966D-4787-AB31-CA9DF7171627}" type="datetimeFigureOut">
              <a:rPr lang="en-GB" smtClean="0"/>
              <a:pPr/>
              <a:t>20/05/2019</a:t>
            </a:fld>
            <a:endParaRPr lang="en-GB"/>
          </a:p>
        </p:txBody>
      </p:sp>
      <p:sp>
        <p:nvSpPr>
          <p:cNvPr id="4" name="Footer Placeholder 3"/>
          <p:cNvSpPr>
            <a:spLocks noGrp="1"/>
          </p:cNvSpPr>
          <p:nvPr>
            <p:ph type="ftr" sz="quarter" idx="2"/>
          </p:nvPr>
        </p:nvSpPr>
        <p:spPr>
          <a:xfrm>
            <a:off x="0" y="9496436"/>
            <a:ext cx="2975240" cy="499904"/>
          </a:xfrm>
          <a:prstGeom prst="rect">
            <a:avLst/>
          </a:prstGeom>
        </p:spPr>
        <p:txBody>
          <a:bodyPr vert="horz" lIns="96359" tIns="48180" rIns="96359" bIns="48180" rtlCol="0" anchor="b"/>
          <a:lstStyle>
            <a:lvl1pPr algn="l">
              <a:defRPr sz="1300"/>
            </a:lvl1pPr>
          </a:lstStyle>
          <a:p>
            <a:endParaRPr lang="en-GB"/>
          </a:p>
        </p:txBody>
      </p:sp>
      <p:sp>
        <p:nvSpPr>
          <p:cNvPr id="5" name="Slide Number Placeholder 4"/>
          <p:cNvSpPr>
            <a:spLocks noGrp="1"/>
          </p:cNvSpPr>
          <p:nvPr>
            <p:ph type="sldNum" sz="quarter" idx="3"/>
          </p:nvPr>
        </p:nvSpPr>
        <p:spPr>
          <a:xfrm>
            <a:off x="3889109" y="9496436"/>
            <a:ext cx="2975240" cy="499904"/>
          </a:xfrm>
          <a:prstGeom prst="rect">
            <a:avLst/>
          </a:prstGeom>
        </p:spPr>
        <p:txBody>
          <a:bodyPr vert="horz" lIns="96359" tIns="48180" rIns="96359" bIns="48180" rtlCol="0" anchor="b"/>
          <a:lstStyle>
            <a:lvl1pPr algn="r">
              <a:defRPr sz="1300"/>
            </a:lvl1pPr>
          </a:lstStyle>
          <a:p>
            <a:fld id="{CF1B4333-2576-445D-880F-6C7FB1F93BA6}" type="slidenum">
              <a:rPr lang="en-GB" smtClean="0"/>
              <a:pPr/>
              <a:t>‹#›</a:t>
            </a:fld>
            <a:endParaRPr lang="en-GB"/>
          </a:p>
        </p:txBody>
      </p:sp>
    </p:spTree>
    <p:extLst>
      <p:ext uri="{BB962C8B-B14F-4D97-AF65-F5344CB8AC3E}">
        <p14:creationId xmlns:p14="http://schemas.microsoft.com/office/powerpoint/2010/main" xmlns="" val="294138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en-US"/>
          </a:p>
        </p:txBody>
      </p:sp>
      <p:sp>
        <p:nvSpPr>
          <p:cNvPr id="3" name="Date Placehold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AF27060-55DA-5E47-A4DF-F58368473BAD}" type="datetimeFigureOut">
              <a:rPr lang="en-US" smtClean="0"/>
              <a:pPr/>
              <a:t>20-May-19</a:t>
            </a:fld>
            <a:endParaRPr lang="en-US"/>
          </a:p>
        </p:txBody>
      </p:sp>
      <p:sp>
        <p:nvSpPr>
          <p:cNvPr id="4" name="Slide Image Placehold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en-US"/>
          </a:p>
        </p:txBody>
      </p:sp>
      <p:sp>
        <p:nvSpPr>
          <p:cNvPr id="5" name="Notes Placehold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en-US"/>
          </a:p>
        </p:txBody>
      </p:sp>
      <p:sp>
        <p:nvSpPr>
          <p:cNvPr id="7" name="Slide Number Placehold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42F8F92A-AA05-DA4D-B92A-1DE05E159734}" type="slidenum">
              <a:rPr lang="en-US" smtClean="0"/>
              <a:pPr/>
              <a:t>‹#›</a:t>
            </a:fld>
            <a:endParaRPr lang="en-US"/>
          </a:p>
        </p:txBody>
      </p:sp>
    </p:spTree>
    <p:extLst>
      <p:ext uri="{BB962C8B-B14F-4D97-AF65-F5344CB8AC3E}">
        <p14:creationId xmlns:p14="http://schemas.microsoft.com/office/powerpoint/2010/main" xmlns="" val="197674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1</a:t>
            </a:fld>
            <a:endParaRPr lang="en-US"/>
          </a:p>
        </p:txBody>
      </p:sp>
    </p:spTree>
    <p:extLst>
      <p:ext uri="{BB962C8B-B14F-4D97-AF65-F5344CB8AC3E}">
        <p14:creationId xmlns:p14="http://schemas.microsoft.com/office/powerpoint/2010/main" xmlns="" val="759739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they want to start writing</a:t>
            </a:r>
            <a:r>
              <a:rPr lang="en-US" baseline="0" dirty="0"/>
              <a:t> obviously don’t stop them but we do not sit them down and teach them to write.  It is far more important that we concentrate on strengthening muscles than jumping ahead to writing.  </a:t>
            </a:r>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10</a:t>
            </a:fld>
            <a:endParaRPr lang="en-US"/>
          </a:p>
        </p:txBody>
      </p:sp>
    </p:spTree>
    <p:extLst>
      <p:ext uri="{BB962C8B-B14F-4D97-AF65-F5344CB8AC3E}">
        <p14:creationId xmlns:p14="http://schemas.microsoft.com/office/powerpoint/2010/main" xmlns="" val="313911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11</a:t>
            </a:fld>
            <a:endParaRPr lang="en-US"/>
          </a:p>
        </p:txBody>
      </p:sp>
    </p:spTree>
    <p:extLst>
      <p:ext uri="{BB962C8B-B14F-4D97-AF65-F5344CB8AC3E}">
        <p14:creationId xmlns:p14="http://schemas.microsoft.com/office/powerpoint/2010/main" xmlns="" val="1559207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12</a:t>
            </a:fld>
            <a:endParaRPr lang="en-US"/>
          </a:p>
        </p:txBody>
      </p:sp>
    </p:spTree>
    <p:extLst>
      <p:ext uri="{BB962C8B-B14F-4D97-AF65-F5344CB8AC3E}">
        <p14:creationId xmlns:p14="http://schemas.microsoft.com/office/powerpoint/2010/main" xmlns="" val="949888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13</a:t>
            </a:fld>
            <a:endParaRPr lang="en-US"/>
          </a:p>
        </p:txBody>
      </p:sp>
    </p:spTree>
    <p:extLst>
      <p:ext uri="{BB962C8B-B14F-4D97-AF65-F5344CB8AC3E}">
        <p14:creationId xmlns:p14="http://schemas.microsoft.com/office/powerpoint/2010/main" xmlns="" val="1220567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F8F92A-AA05-DA4D-B92A-1DE05E159734}" type="slidenum">
              <a:rPr lang="en-US" smtClean="0"/>
              <a:pPr/>
              <a:t>2</a:t>
            </a:fld>
            <a:endParaRPr lang="en-US"/>
          </a:p>
        </p:txBody>
      </p:sp>
    </p:spTree>
    <p:extLst>
      <p:ext uri="{BB962C8B-B14F-4D97-AF65-F5344CB8AC3E}">
        <p14:creationId xmlns:p14="http://schemas.microsoft.com/office/powerpoint/2010/main" xmlns="" val="605477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3</a:t>
            </a:fld>
            <a:endParaRPr lang="en-US"/>
          </a:p>
        </p:txBody>
      </p:sp>
    </p:spTree>
    <p:extLst>
      <p:ext uri="{BB962C8B-B14F-4D97-AF65-F5344CB8AC3E}">
        <p14:creationId xmlns:p14="http://schemas.microsoft.com/office/powerpoint/2010/main" xmlns="" val="42898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4</a:t>
            </a:fld>
            <a:endParaRPr lang="en-US"/>
          </a:p>
        </p:txBody>
      </p:sp>
    </p:spTree>
    <p:extLst>
      <p:ext uri="{BB962C8B-B14F-4D97-AF65-F5344CB8AC3E}">
        <p14:creationId xmlns:p14="http://schemas.microsoft.com/office/powerpoint/2010/main" xmlns="" val="375611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5</a:t>
            </a:fld>
            <a:endParaRPr lang="en-US"/>
          </a:p>
        </p:txBody>
      </p:sp>
    </p:spTree>
    <p:extLst>
      <p:ext uri="{BB962C8B-B14F-4D97-AF65-F5344CB8AC3E}">
        <p14:creationId xmlns:p14="http://schemas.microsoft.com/office/powerpoint/2010/main" xmlns="" val="885358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a:p>
          <a:p>
            <a:endParaRPr lang="is-IS" baseline="0" dirty="0"/>
          </a:p>
          <a:p>
            <a:endParaRPr lang="is-IS" baseline="0" dirty="0"/>
          </a:p>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6</a:t>
            </a:fld>
            <a:endParaRPr lang="en-US"/>
          </a:p>
        </p:txBody>
      </p:sp>
    </p:spTree>
    <p:extLst>
      <p:ext uri="{BB962C8B-B14F-4D97-AF65-F5344CB8AC3E}">
        <p14:creationId xmlns:p14="http://schemas.microsoft.com/office/powerpoint/2010/main" xmlns="" val="114146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a:p>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7</a:t>
            </a:fld>
            <a:endParaRPr lang="en-US"/>
          </a:p>
        </p:txBody>
      </p:sp>
    </p:spTree>
    <p:extLst>
      <p:ext uri="{BB962C8B-B14F-4D97-AF65-F5344CB8AC3E}">
        <p14:creationId xmlns:p14="http://schemas.microsoft.com/office/powerpoint/2010/main" xmlns="" val="1564875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8</a:t>
            </a:fld>
            <a:endParaRPr lang="en-US"/>
          </a:p>
        </p:txBody>
      </p:sp>
    </p:spTree>
    <p:extLst>
      <p:ext uri="{BB962C8B-B14F-4D97-AF65-F5344CB8AC3E}">
        <p14:creationId xmlns:p14="http://schemas.microsoft.com/office/powerpoint/2010/main" xmlns="" val="498170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50" dirty="0"/>
              <a:t> </a:t>
            </a:r>
            <a:endParaRPr lang="en-US" sz="1050" baseline="0" dirty="0"/>
          </a:p>
          <a:p>
            <a:endParaRPr lang="en-US" dirty="0"/>
          </a:p>
        </p:txBody>
      </p:sp>
      <p:sp>
        <p:nvSpPr>
          <p:cNvPr id="4" name="Slide Number Placeholder 3"/>
          <p:cNvSpPr>
            <a:spLocks noGrp="1"/>
          </p:cNvSpPr>
          <p:nvPr>
            <p:ph type="sldNum" sz="quarter" idx="10"/>
          </p:nvPr>
        </p:nvSpPr>
        <p:spPr/>
        <p:txBody>
          <a:bodyPr/>
          <a:lstStyle/>
          <a:p>
            <a:fld id="{42F8F92A-AA05-DA4D-B92A-1DE05E159734}" type="slidenum">
              <a:rPr lang="en-US" smtClean="0"/>
              <a:pPr/>
              <a:t>9</a:t>
            </a:fld>
            <a:endParaRPr lang="en-US"/>
          </a:p>
        </p:txBody>
      </p:sp>
    </p:spTree>
    <p:extLst>
      <p:ext uri="{BB962C8B-B14F-4D97-AF65-F5344CB8AC3E}">
        <p14:creationId xmlns:p14="http://schemas.microsoft.com/office/powerpoint/2010/main" xmlns="" val="157751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20-May-19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wsh.wokingham.gov.uk/early-years-childcare-and-play/ready-for-school/ready-for-school-lif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IwJx1NSine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Readiness for School</a:t>
            </a:r>
          </a:p>
        </p:txBody>
      </p:sp>
      <p:sp>
        <p:nvSpPr>
          <p:cNvPr id="3" name="Subtitle 2"/>
          <p:cNvSpPr>
            <a:spLocks noGrp="1"/>
          </p:cNvSpPr>
          <p:nvPr>
            <p:ph type="subTitle" idx="1"/>
          </p:nvPr>
        </p:nvSpPr>
        <p:spPr/>
        <p:txBody>
          <a:bodyPr/>
          <a:lstStyle/>
          <a:p>
            <a:r>
              <a:rPr lang="en-US" dirty="0"/>
              <a:t>Little Acorns (Colleton) Pre School</a:t>
            </a:r>
          </a:p>
        </p:txBody>
      </p:sp>
      <p:pic>
        <p:nvPicPr>
          <p:cNvPr id="4" name="Picture 3" descr="Acorn"/>
          <p:cNvPicPr/>
          <p:nvPr/>
        </p:nvPicPr>
        <p:blipFill>
          <a:blip r:embed="rId3">
            <a:extLst>
              <a:ext uri="{28A0092B-C50C-407E-A947-70E740481C1C}">
                <a14:useLocalDpi xmlns:a14="http://schemas.microsoft.com/office/drawing/2010/main" xmlns="" val="0"/>
              </a:ext>
            </a:extLst>
          </a:blip>
          <a:srcRect/>
          <a:stretch>
            <a:fillRect/>
          </a:stretch>
        </p:blipFill>
        <p:spPr bwMode="auto">
          <a:xfrm>
            <a:off x="9351384" y="840740"/>
            <a:ext cx="1503680" cy="1673860"/>
          </a:xfrm>
          <a:prstGeom prst="rect">
            <a:avLst/>
          </a:prstGeom>
          <a:noFill/>
          <a:ln>
            <a:noFill/>
          </a:ln>
        </p:spPr>
      </p:pic>
    </p:spTree>
    <p:extLst>
      <p:ext uri="{BB962C8B-B14F-4D97-AF65-F5344CB8AC3E}">
        <p14:creationId xmlns:p14="http://schemas.microsoft.com/office/powerpoint/2010/main" xmlns="" val="1440485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a:t>
            </a:r>
          </a:p>
        </p:txBody>
      </p:sp>
      <p:sp>
        <p:nvSpPr>
          <p:cNvPr id="3" name="Content Placeholder 2"/>
          <p:cNvSpPr>
            <a:spLocks noGrp="1"/>
          </p:cNvSpPr>
          <p:nvPr>
            <p:ph idx="1"/>
          </p:nvPr>
        </p:nvSpPr>
        <p:spPr>
          <a:xfrm>
            <a:off x="2589212" y="1434957"/>
            <a:ext cx="8915400" cy="4390490"/>
          </a:xfrm>
        </p:spPr>
        <p:txBody>
          <a:bodyPr>
            <a:normAutofit fontScale="92500" lnSpcReduction="20000"/>
          </a:bodyPr>
          <a:lstStyle/>
          <a:p>
            <a:r>
              <a:rPr lang="en-US" dirty="0"/>
              <a:t>Early writing is called Mark Making.</a:t>
            </a:r>
          </a:p>
          <a:p>
            <a:r>
              <a:rPr lang="en-US" dirty="0"/>
              <a:t>Activities that develop fine motor skills and arm/shoulder muscles</a:t>
            </a:r>
          </a:p>
          <a:p>
            <a:pPr>
              <a:buFont typeface="+mj-lt"/>
              <a:buAutoNum type="arabicPeriod"/>
            </a:pPr>
            <a:r>
              <a:rPr lang="en-US" dirty="0"/>
              <a:t>Reading books/watching iPads on their tummies.</a:t>
            </a:r>
          </a:p>
          <a:p>
            <a:pPr>
              <a:buFont typeface="+mj-lt"/>
              <a:buAutoNum type="arabicPeriod"/>
            </a:pPr>
            <a:r>
              <a:rPr lang="en-US" dirty="0" err="1"/>
              <a:t>Colouring</a:t>
            </a:r>
            <a:r>
              <a:rPr lang="en-US" dirty="0"/>
              <a:t>, drawing, cutting, sticking, </a:t>
            </a:r>
          </a:p>
          <a:p>
            <a:pPr>
              <a:buFont typeface="+mj-lt"/>
              <a:buAutoNum type="arabicPeriod"/>
            </a:pPr>
            <a:r>
              <a:rPr lang="en-US" dirty="0"/>
              <a:t>Playdough</a:t>
            </a:r>
          </a:p>
          <a:p>
            <a:pPr>
              <a:buFont typeface="+mj-lt"/>
              <a:buAutoNum type="arabicPeriod"/>
            </a:pPr>
            <a:r>
              <a:rPr lang="en-US" dirty="0" err="1"/>
              <a:t>Gloop</a:t>
            </a:r>
            <a:endParaRPr lang="en-US" dirty="0"/>
          </a:p>
          <a:p>
            <a:pPr>
              <a:buFont typeface="+mj-lt"/>
              <a:buAutoNum type="arabicPeriod"/>
            </a:pPr>
            <a:r>
              <a:rPr lang="en-US" dirty="0" err="1"/>
              <a:t>Hamma</a:t>
            </a:r>
            <a:r>
              <a:rPr lang="en-US" dirty="0"/>
              <a:t> Beads</a:t>
            </a:r>
          </a:p>
          <a:p>
            <a:pPr>
              <a:buFont typeface="+mj-lt"/>
              <a:buAutoNum type="arabicPeriod"/>
            </a:pPr>
            <a:r>
              <a:rPr lang="en-US" dirty="0"/>
              <a:t>Stress balls</a:t>
            </a:r>
          </a:p>
          <a:p>
            <a:pPr>
              <a:buFont typeface="+mj-lt"/>
              <a:buAutoNum type="arabicPeriod"/>
            </a:pPr>
            <a:r>
              <a:rPr lang="en-US" dirty="0"/>
              <a:t>Little Lego</a:t>
            </a:r>
          </a:p>
          <a:p>
            <a:r>
              <a:rPr lang="en-US" dirty="0"/>
              <a:t>Don’t worry about pencil grip.  Show them correctly once and if they go back to a fist grab just leave them as this means they are not quite ready.</a:t>
            </a:r>
          </a:p>
          <a:p>
            <a:r>
              <a:rPr lang="en-US" dirty="0"/>
              <a:t>Don</a:t>
            </a:r>
            <a:r>
              <a:rPr lang="uk-UA" dirty="0"/>
              <a:t>’</a:t>
            </a:r>
            <a:r>
              <a:rPr lang="en-US" dirty="0"/>
              <a:t>t worry about writing their names. It is far more important that they can </a:t>
            </a:r>
            <a:r>
              <a:rPr lang="en-US" dirty="0" err="1"/>
              <a:t>recognise</a:t>
            </a:r>
            <a:r>
              <a:rPr lang="en-US" dirty="0"/>
              <a:t> their own and not just the first letter. </a:t>
            </a:r>
          </a:p>
          <a:p>
            <a:pPr>
              <a:buFont typeface="+mj-lt"/>
              <a:buAutoNum type="arabicPeriod"/>
            </a:pPr>
            <a:endParaRPr lang="en-US" dirty="0"/>
          </a:p>
        </p:txBody>
      </p:sp>
    </p:spTree>
    <p:extLst>
      <p:ext uri="{BB962C8B-B14F-4D97-AF65-F5344CB8AC3E}">
        <p14:creationId xmlns:p14="http://schemas.microsoft.com/office/powerpoint/2010/main" xmlns="" val="161335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Mathematics</a:t>
            </a:r>
          </a:p>
        </p:txBody>
      </p:sp>
      <p:sp>
        <p:nvSpPr>
          <p:cNvPr id="3" name="Content Placeholder 2"/>
          <p:cNvSpPr>
            <a:spLocks noGrp="1"/>
          </p:cNvSpPr>
          <p:nvPr>
            <p:ph idx="1"/>
          </p:nvPr>
        </p:nvSpPr>
        <p:spPr>
          <a:xfrm>
            <a:off x="2589212" y="1438382"/>
            <a:ext cx="8915400" cy="4472840"/>
          </a:xfrm>
        </p:spPr>
        <p:txBody>
          <a:bodyPr/>
          <a:lstStyle/>
          <a:p>
            <a:r>
              <a:rPr lang="en-US" dirty="0" err="1"/>
              <a:t>Maths</a:t>
            </a:r>
            <a:r>
              <a:rPr lang="en-US" dirty="0"/>
              <a:t> in pre-school is very practical and hands on.</a:t>
            </a:r>
          </a:p>
          <a:p>
            <a:endParaRPr lang="en-US" dirty="0"/>
          </a:p>
          <a:p>
            <a:r>
              <a:rPr lang="en-US" dirty="0"/>
              <a:t>Number </a:t>
            </a:r>
          </a:p>
          <a:p>
            <a:endParaRPr lang="en-US" dirty="0"/>
          </a:p>
          <a:p>
            <a:r>
              <a:rPr lang="en-US" dirty="0"/>
              <a:t>Shape, space and measure </a:t>
            </a:r>
          </a:p>
          <a:p>
            <a:endParaRPr lang="en-US" dirty="0"/>
          </a:p>
        </p:txBody>
      </p:sp>
    </p:spTree>
    <p:extLst>
      <p:ext uri="{BB962C8B-B14F-4D97-AF65-F5344CB8AC3E}">
        <p14:creationId xmlns:p14="http://schemas.microsoft.com/office/powerpoint/2010/main" xmlns="" val="140202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Mathematics</a:t>
            </a:r>
          </a:p>
        </p:txBody>
      </p:sp>
      <p:sp>
        <p:nvSpPr>
          <p:cNvPr id="3" name="Content Placeholder 2"/>
          <p:cNvSpPr>
            <a:spLocks noGrp="1"/>
          </p:cNvSpPr>
          <p:nvPr>
            <p:ph idx="1"/>
          </p:nvPr>
        </p:nvSpPr>
        <p:spPr/>
        <p:txBody>
          <a:bodyPr/>
          <a:lstStyle/>
          <a:p>
            <a:r>
              <a:rPr lang="en-US" dirty="0"/>
              <a:t>Continue to count</a:t>
            </a:r>
            <a:r>
              <a:rPr lang="is-IS" dirty="0"/>
              <a:t>….everything!</a:t>
            </a:r>
          </a:p>
          <a:p>
            <a:r>
              <a:rPr lang="is-IS" dirty="0"/>
              <a:t>Spot numbers and shapes in the environment.</a:t>
            </a:r>
          </a:p>
          <a:p>
            <a:r>
              <a:rPr lang="is-IS" dirty="0"/>
              <a:t>If they spot a number e.g. 6 can they show you 6 fingers (understanding that a number – number of any object).</a:t>
            </a:r>
          </a:p>
          <a:p>
            <a:r>
              <a:rPr lang="is-IS" dirty="0"/>
              <a:t>Introduce money, maybe pocket money or allow them to play with money to become familiar with the coins.</a:t>
            </a:r>
          </a:p>
          <a:p>
            <a:r>
              <a:rPr lang="is-IS" dirty="0"/>
              <a:t>Discuss time with the children in relation to routines and what happens when.</a:t>
            </a:r>
          </a:p>
          <a:p>
            <a:endParaRPr lang="en-US" dirty="0"/>
          </a:p>
        </p:txBody>
      </p:sp>
    </p:spTree>
    <p:extLst>
      <p:ext uri="{BB962C8B-B14F-4D97-AF65-F5344CB8AC3E}">
        <p14:creationId xmlns:p14="http://schemas.microsoft.com/office/powerpoint/2010/main" xmlns="" val="187979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br>
              <a:rPr lang="en-US" dirty="0"/>
            </a:br>
            <a:r>
              <a:rPr lang="en-US" sz="2000" dirty="0"/>
              <a:t>To prepare your child for school they should be able to - </a:t>
            </a:r>
            <a:endParaRPr lang="en-US" dirty="0"/>
          </a:p>
        </p:txBody>
      </p:sp>
      <p:sp>
        <p:nvSpPr>
          <p:cNvPr id="3" name="Content Placeholder 2"/>
          <p:cNvSpPr>
            <a:spLocks noGrp="1"/>
          </p:cNvSpPr>
          <p:nvPr>
            <p:ph idx="1"/>
          </p:nvPr>
        </p:nvSpPr>
        <p:spPr/>
        <p:txBody>
          <a:bodyPr/>
          <a:lstStyle/>
          <a:p>
            <a:r>
              <a:rPr lang="en-US" dirty="0"/>
              <a:t>Understand the concept of sharing and turn taking. </a:t>
            </a:r>
          </a:p>
          <a:p>
            <a:r>
              <a:rPr lang="en-US" dirty="0"/>
              <a:t>Play with other children.</a:t>
            </a:r>
          </a:p>
          <a:p>
            <a:r>
              <a:rPr lang="en-US" dirty="0"/>
              <a:t>Ask for help.</a:t>
            </a:r>
          </a:p>
          <a:p>
            <a:r>
              <a:rPr lang="en-US" dirty="0"/>
              <a:t>Listen and follow instructions.</a:t>
            </a:r>
          </a:p>
          <a:p>
            <a:r>
              <a:rPr lang="en-US" dirty="0"/>
              <a:t>Dress themselves - including coat, socks and shoes.</a:t>
            </a:r>
          </a:p>
          <a:p>
            <a:r>
              <a:rPr lang="en-US" dirty="0"/>
              <a:t>Blow their noses, put tissues in the bin then wash hands.</a:t>
            </a:r>
          </a:p>
          <a:p>
            <a:r>
              <a:rPr lang="en-US" dirty="0"/>
              <a:t>Go to the toilet and wipe independently.</a:t>
            </a:r>
          </a:p>
          <a:p>
            <a:r>
              <a:rPr lang="en-US" dirty="0"/>
              <a:t>Enjoy listening to stories and rhymes.</a:t>
            </a:r>
          </a:p>
          <a:p>
            <a:endParaRPr lang="en-US" dirty="0"/>
          </a:p>
          <a:p>
            <a:endParaRPr lang="en-US" dirty="0"/>
          </a:p>
        </p:txBody>
      </p:sp>
    </p:spTree>
    <p:extLst>
      <p:ext uri="{BB962C8B-B14F-4D97-AF65-F5344CB8AC3E}">
        <p14:creationId xmlns:p14="http://schemas.microsoft.com/office/powerpoint/2010/main" xmlns="" val="152597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D37C7-A88E-4279-A08F-9CEB9EB8163B}"/>
              </a:ext>
            </a:extLst>
          </p:cNvPr>
          <p:cNvSpPr>
            <a:spLocks noGrp="1"/>
          </p:cNvSpPr>
          <p:nvPr>
            <p:ph type="title"/>
          </p:nvPr>
        </p:nvSpPr>
        <p:spPr/>
        <p:txBody>
          <a:bodyPr/>
          <a:lstStyle/>
          <a:p>
            <a:r>
              <a:rPr lang="en-GB" dirty="0"/>
              <a:t>Wokingham Borough Website</a:t>
            </a:r>
          </a:p>
        </p:txBody>
      </p:sp>
      <p:pic>
        <p:nvPicPr>
          <p:cNvPr id="5" name="Content Placeholder 4">
            <a:extLst>
              <a:ext uri="{FF2B5EF4-FFF2-40B4-BE49-F238E27FC236}">
                <a16:creationId xmlns:a16="http://schemas.microsoft.com/office/drawing/2014/main" xmlns="" id="{33674592-E5C3-4FF3-B39C-6B37770C8DAD}"/>
              </a:ext>
            </a:extLst>
          </p:cNvPr>
          <p:cNvPicPr>
            <a:picLocks noGrp="1" noChangeAspect="1"/>
          </p:cNvPicPr>
          <p:nvPr>
            <p:ph sz="half" idx="1"/>
          </p:nvPr>
        </p:nvPicPr>
        <p:blipFill>
          <a:blip r:embed="rId3"/>
          <a:stretch>
            <a:fillRect/>
          </a:stretch>
        </p:blipFill>
        <p:spPr>
          <a:xfrm>
            <a:off x="2592924" y="2133600"/>
            <a:ext cx="2672005" cy="3778250"/>
          </a:xfrm>
        </p:spPr>
      </p:pic>
      <p:sp>
        <p:nvSpPr>
          <p:cNvPr id="6" name="Content Placeholder 5">
            <a:extLst>
              <a:ext uri="{FF2B5EF4-FFF2-40B4-BE49-F238E27FC236}">
                <a16:creationId xmlns:a16="http://schemas.microsoft.com/office/drawing/2014/main" xmlns="" id="{44B3405D-ADB2-4F42-8BCE-FB6BA517B2F2}"/>
              </a:ext>
            </a:extLst>
          </p:cNvPr>
          <p:cNvSpPr>
            <a:spLocks noGrp="1"/>
          </p:cNvSpPr>
          <p:nvPr>
            <p:ph sz="half" idx="2"/>
          </p:nvPr>
        </p:nvSpPr>
        <p:spPr>
          <a:xfrm>
            <a:off x="6450914" y="2149017"/>
            <a:ext cx="4313864" cy="3777622"/>
          </a:xfrm>
        </p:spPr>
        <p:txBody>
          <a:bodyPr/>
          <a:lstStyle/>
          <a:p>
            <a:r>
              <a:rPr lang="en-GB" dirty="0">
                <a:hlinkClick r:id="rId4"/>
              </a:rPr>
              <a:t>http://wsh.wokingham.gov.uk/early-years-childcare-and-play/ready-for-school/ready-for-school-life/</a:t>
            </a:r>
            <a:r>
              <a:rPr lang="en-GB" dirty="0"/>
              <a:t> </a:t>
            </a:r>
          </a:p>
        </p:txBody>
      </p:sp>
    </p:spTree>
    <p:extLst>
      <p:ext uri="{BB962C8B-B14F-4D97-AF65-F5344CB8AC3E}">
        <p14:creationId xmlns:p14="http://schemas.microsoft.com/office/powerpoint/2010/main" xmlns="" val="247665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 </a:t>
            </a:r>
            <a:r>
              <a:rPr lang="en-US" sz="2000" dirty="0"/>
              <a:t>I can ask for help, I listen to others, I can follow instructions, I can express my needs, I enjoy singing nursery rhymes, I like story telling.</a:t>
            </a:r>
            <a:endParaRPr lang="en-US" dirty="0"/>
          </a:p>
        </p:txBody>
      </p:sp>
      <p:sp>
        <p:nvSpPr>
          <p:cNvPr id="4" name="Content Placeholder 3"/>
          <p:cNvSpPr>
            <a:spLocks noGrp="1"/>
          </p:cNvSpPr>
          <p:nvPr>
            <p:ph sz="half" idx="1"/>
          </p:nvPr>
        </p:nvSpPr>
        <p:spPr>
          <a:xfrm>
            <a:off x="2589212" y="2126222"/>
            <a:ext cx="4313864" cy="3785000"/>
          </a:xfrm>
        </p:spPr>
        <p:txBody>
          <a:bodyPr/>
          <a:lstStyle/>
          <a:p>
            <a:r>
              <a:rPr lang="en-US" sz="2400" dirty="0"/>
              <a:t>What we do at pre-school:</a:t>
            </a:r>
          </a:p>
          <a:p>
            <a:r>
              <a:rPr lang="en-US" dirty="0"/>
              <a:t>Encourage children to talk to staff and each other. </a:t>
            </a:r>
          </a:p>
          <a:p>
            <a:r>
              <a:rPr lang="en-US" dirty="0"/>
              <a:t>Show and Tell.</a:t>
            </a:r>
          </a:p>
          <a:p>
            <a:r>
              <a:rPr lang="en-US" dirty="0"/>
              <a:t>Arts and crafts.</a:t>
            </a:r>
          </a:p>
          <a:p>
            <a:r>
              <a:rPr lang="en-US" dirty="0"/>
              <a:t>Story, singing and music activities.</a:t>
            </a:r>
          </a:p>
          <a:p>
            <a:r>
              <a:rPr lang="en-US" dirty="0"/>
              <a:t>Modelling how to ask for help, listen to others and express needs.</a:t>
            </a:r>
          </a:p>
          <a:p>
            <a:r>
              <a:rPr lang="en-US" dirty="0"/>
              <a:t>Role play.</a:t>
            </a:r>
          </a:p>
        </p:txBody>
      </p:sp>
      <p:sp>
        <p:nvSpPr>
          <p:cNvPr id="5" name="Content Placeholder 4"/>
          <p:cNvSpPr>
            <a:spLocks noGrp="1"/>
          </p:cNvSpPr>
          <p:nvPr>
            <p:ph sz="half" idx="2"/>
          </p:nvPr>
        </p:nvSpPr>
        <p:spPr/>
        <p:txBody>
          <a:bodyPr/>
          <a:lstStyle/>
          <a:p>
            <a:r>
              <a:rPr lang="en-US" sz="2400" dirty="0"/>
              <a:t>What you could do at home:</a:t>
            </a:r>
          </a:p>
          <a:p>
            <a:r>
              <a:rPr lang="en-US" dirty="0"/>
              <a:t>Read lots of stories.</a:t>
            </a:r>
          </a:p>
          <a:p>
            <a:r>
              <a:rPr lang="en-US" dirty="0"/>
              <a:t>Sing nursery rhymes and songs.</a:t>
            </a:r>
          </a:p>
          <a:p>
            <a:r>
              <a:rPr lang="en-US" dirty="0"/>
              <a:t>Talk to them about what you are doing all the time.</a:t>
            </a:r>
          </a:p>
          <a:p>
            <a:r>
              <a:rPr lang="en-US" dirty="0"/>
              <a:t>Play ‘follow instruction’ games e.g. Simon Says</a:t>
            </a:r>
          </a:p>
        </p:txBody>
      </p:sp>
    </p:spTree>
    <p:extLst>
      <p:ext uri="{BB962C8B-B14F-4D97-AF65-F5344CB8AC3E}">
        <p14:creationId xmlns:p14="http://schemas.microsoft.com/office/powerpoint/2010/main" xmlns="" val="127904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and Emotional – </a:t>
            </a:r>
            <a:r>
              <a:rPr lang="en-US" sz="2000" dirty="0"/>
              <a:t>I can share, I enjoy turn taking games, I enjoy playing with other children, I enjoy eating meals with my family, I can leave my main </a:t>
            </a:r>
            <a:r>
              <a:rPr lang="en-US" sz="2000" dirty="0" err="1"/>
              <a:t>carer</a:t>
            </a:r>
            <a:r>
              <a:rPr lang="en-US" sz="2000" dirty="0"/>
              <a:t>.</a:t>
            </a:r>
            <a:endParaRPr lang="en-US" dirty="0"/>
          </a:p>
        </p:txBody>
      </p:sp>
      <p:sp>
        <p:nvSpPr>
          <p:cNvPr id="4" name="Content Placeholder 3"/>
          <p:cNvSpPr>
            <a:spLocks noGrp="1"/>
          </p:cNvSpPr>
          <p:nvPr>
            <p:ph sz="half" idx="1"/>
          </p:nvPr>
        </p:nvSpPr>
        <p:spPr/>
        <p:txBody>
          <a:bodyPr>
            <a:normAutofit/>
          </a:bodyPr>
          <a:lstStyle/>
          <a:p>
            <a:r>
              <a:rPr lang="en-US" sz="2400" dirty="0"/>
              <a:t>What we do at pre-school: </a:t>
            </a:r>
          </a:p>
          <a:p>
            <a:r>
              <a:rPr lang="en-US" dirty="0"/>
              <a:t>Enhancement boxes.</a:t>
            </a:r>
          </a:p>
          <a:p>
            <a:r>
              <a:rPr lang="en-US" dirty="0"/>
              <a:t>Activities with resources designed to encourage sharing or waiting their turn.</a:t>
            </a:r>
          </a:p>
          <a:p>
            <a:r>
              <a:rPr lang="en-US" dirty="0"/>
              <a:t>Rolling snack time.</a:t>
            </a:r>
          </a:p>
          <a:p>
            <a:r>
              <a:rPr lang="en-US" dirty="0"/>
              <a:t>Wobbly tray day </a:t>
            </a:r>
            <a:r>
              <a:rPr lang="en-US" dirty="0">
                <a:sym typeface="Wingdings"/>
              </a:rPr>
              <a:t></a:t>
            </a:r>
          </a:p>
          <a:p>
            <a:endParaRPr lang="en-US" dirty="0">
              <a:sym typeface="Wingdings"/>
            </a:endParaRPr>
          </a:p>
          <a:p>
            <a:endParaRPr lang="en-US" dirty="0"/>
          </a:p>
        </p:txBody>
      </p:sp>
      <p:sp>
        <p:nvSpPr>
          <p:cNvPr id="9" name="Content Placeholder 8"/>
          <p:cNvSpPr>
            <a:spLocks noGrp="1"/>
          </p:cNvSpPr>
          <p:nvPr>
            <p:ph sz="half" idx="2"/>
          </p:nvPr>
        </p:nvSpPr>
        <p:spPr/>
        <p:txBody>
          <a:bodyPr>
            <a:normAutofit/>
          </a:bodyPr>
          <a:lstStyle/>
          <a:p>
            <a:r>
              <a:rPr lang="en-US" sz="2400" dirty="0"/>
              <a:t>What you could do at home:</a:t>
            </a:r>
          </a:p>
          <a:p>
            <a:r>
              <a:rPr lang="en-US" dirty="0"/>
              <a:t>Games such as snakes and ladders.</a:t>
            </a:r>
          </a:p>
          <a:p>
            <a:r>
              <a:rPr lang="en-US" dirty="0"/>
              <a:t>Sharing food, toys, books </a:t>
            </a:r>
            <a:r>
              <a:rPr lang="en-US" dirty="0" err="1"/>
              <a:t>etc</a:t>
            </a:r>
            <a:r>
              <a:rPr lang="en-US" dirty="0"/>
              <a:t> with you or a sibling.</a:t>
            </a:r>
          </a:p>
          <a:p>
            <a:r>
              <a:rPr lang="en-US" dirty="0"/>
              <a:t>If possible try to eat together once a week.</a:t>
            </a:r>
          </a:p>
          <a:p>
            <a:r>
              <a:rPr lang="en-US" dirty="0"/>
              <a:t>Treat yourself to a night out – babysitter!</a:t>
            </a:r>
          </a:p>
        </p:txBody>
      </p:sp>
    </p:spTree>
    <p:extLst>
      <p:ext uri="{BB962C8B-B14F-4D97-AF65-F5344CB8AC3E}">
        <p14:creationId xmlns:p14="http://schemas.microsoft.com/office/powerpoint/2010/main" xmlns="" val="152932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Together – </a:t>
            </a:r>
            <a:r>
              <a:rPr lang="en-US" sz="2000" dirty="0"/>
              <a:t>I go to the library, I enjoy looking at books, I enjoy cooking, I like going shopping, I enjoy exploring the outdoors, I enjoy playing with play dough.</a:t>
            </a:r>
            <a:endParaRPr lang="en-US" dirty="0"/>
          </a:p>
        </p:txBody>
      </p:sp>
      <p:sp>
        <p:nvSpPr>
          <p:cNvPr id="4" name="Content Placeholder 3"/>
          <p:cNvSpPr>
            <a:spLocks noGrp="1"/>
          </p:cNvSpPr>
          <p:nvPr>
            <p:ph sz="half" idx="1"/>
          </p:nvPr>
        </p:nvSpPr>
        <p:spPr/>
        <p:txBody>
          <a:bodyPr>
            <a:normAutofit/>
          </a:bodyPr>
          <a:lstStyle/>
          <a:p>
            <a:r>
              <a:rPr lang="en-US" sz="2400" dirty="0"/>
              <a:t>What we do at pre-school:</a:t>
            </a:r>
          </a:p>
          <a:p>
            <a:r>
              <a:rPr lang="en-US" dirty="0"/>
              <a:t>Trips in the summer term.</a:t>
            </a:r>
          </a:p>
          <a:p>
            <a:r>
              <a:rPr lang="en-US" dirty="0"/>
              <a:t>Cooking and play dough activities.</a:t>
            </a:r>
          </a:p>
          <a:p>
            <a:r>
              <a:rPr lang="en-US" dirty="0"/>
              <a:t>Role play corners (shop </a:t>
            </a:r>
            <a:r>
              <a:rPr lang="en-US" dirty="0" err="1"/>
              <a:t>etc</a:t>
            </a:r>
            <a:r>
              <a:rPr lang="en-US" dirty="0"/>
              <a:t>)</a:t>
            </a:r>
          </a:p>
          <a:p>
            <a:r>
              <a:rPr lang="en-US" dirty="0"/>
              <a:t>Story boxes/bags</a:t>
            </a:r>
          </a:p>
          <a:p>
            <a:endParaRPr lang="en-US" dirty="0"/>
          </a:p>
        </p:txBody>
      </p:sp>
      <p:sp>
        <p:nvSpPr>
          <p:cNvPr id="5" name="Content Placeholder 4"/>
          <p:cNvSpPr>
            <a:spLocks noGrp="1"/>
          </p:cNvSpPr>
          <p:nvPr>
            <p:ph sz="half" idx="2"/>
          </p:nvPr>
        </p:nvSpPr>
        <p:spPr/>
        <p:txBody>
          <a:bodyPr>
            <a:normAutofit/>
          </a:bodyPr>
          <a:lstStyle/>
          <a:p>
            <a:r>
              <a:rPr lang="en-US" sz="2400" dirty="0"/>
              <a:t>What you could do at home:</a:t>
            </a:r>
          </a:p>
          <a:p>
            <a:r>
              <a:rPr lang="en-US" dirty="0"/>
              <a:t>Trips to the park.</a:t>
            </a:r>
          </a:p>
          <a:p>
            <a:r>
              <a:rPr lang="en-US" dirty="0"/>
              <a:t>Making biscuits or cakes.</a:t>
            </a:r>
          </a:p>
          <a:p>
            <a:r>
              <a:rPr lang="en-US" dirty="0"/>
              <a:t>Reading your </a:t>
            </a:r>
            <a:r>
              <a:rPr lang="en-US" dirty="0" err="1"/>
              <a:t>favourite</a:t>
            </a:r>
            <a:r>
              <a:rPr lang="en-US" dirty="0"/>
              <a:t> childhood story.</a:t>
            </a:r>
          </a:p>
          <a:p>
            <a:r>
              <a:rPr lang="en-US" dirty="0"/>
              <a:t>Visits to the library. </a:t>
            </a:r>
          </a:p>
        </p:txBody>
      </p:sp>
    </p:spTree>
    <p:extLst>
      <p:ext uri="{BB962C8B-B14F-4D97-AF65-F5344CB8AC3E}">
        <p14:creationId xmlns:p14="http://schemas.microsoft.com/office/powerpoint/2010/main" xmlns="" val="90599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Wellbeing – </a:t>
            </a:r>
            <a:r>
              <a:rPr lang="en-US" sz="2000" dirty="0"/>
              <a:t>I visit the dentist, I eat healthy food, I enjoy exercise, I have had my </a:t>
            </a:r>
            <a:r>
              <a:rPr lang="en-US" sz="2000" dirty="0" err="1"/>
              <a:t>immunisations</a:t>
            </a:r>
            <a:r>
              <a:rPr lang="en-US" sz="2000" dirty="0"/>
              <a:t>.</a:t>
            </a:r>
            <a:endParaRPr lang="en-US" dirty="0"/>
          </a:p>
        </p:txBody>
      </p:sp>
      <p:sp>
        <p:nvSpPr>
          <p:cNvPr id="4" name="Content Placeholder 3"/>
          <p:cNvSpPr>
            <a:spLocks noGrp="1"/>
          </p:cNvSpPr>
          <p:nvPr>
            <p:ph sz="half" idx="1"/>
          </p:nvPr>
        </p:nvSpPr>
        <p:spPr/>
        <p:txBody>
          <a:bodyPr>
            <a:normAutofit/>
          </a:bodyPr>
          <a:lstStyle/>
          <a:p>
            <a:r>
              <a:rPr lang="en-US" sz="2400" dirty="0"/>
              <a:t>What we do at pre-school:</a:t>
            </a:r>
          </a:p>
          <a:p>
            <a:r>
              <a:rPr lang="en-US" dirty="0"/>
              <a:t>Provide a healthy snack.</a:t>
            </a:r>
          </a:p>
          <a:p>
            <a:r>
              <a:rPr lang="en-US" dirty="0"/>
              <a:t>Sports Day.</a:t>
            </a:r>
          </a:p>
          <a:p>
            <a:r>
              <a:rPr lang="en-US" dirty="0"/>
              <a:t>Teach the children how to keep calm.</a:t>
            </a:r>
          </a:p>
          <a:p>
            <a:r>
              <a:rPr lang="en-US" dirty="0"/>
              <a:t>Talk to the children about the importance of exercise and healthy eating.</a:t>
            </a:r>
          </a:p>
        </p:txBody>
      </p:sp>
      <p:sp>
        <p:nvSpPr>
          <p:cNvPr id="5" name="Content Placeholder 4"/>
          <p:cNvSpPr>
            <a:spLocks noGrp="1"/>
          </p:cNvSpPr>
          <p:nvPr>
            <p:ph sz="half" idx="2"/>
          </p:nvPr>
        </p:nvSpPr>
        <p:spPr/>
        <p:txBody>
          <a:bodyPr>
            <a:normAutofit/>
          </a:bodyPr>
          <a:lstStyle/>
          <a:p>
            <a:r>
              <a:rPr lang="en-US" sz="2400" dirty="0"/>
              <a:t>What you could do at home:</a:t>
            </a:r>
          </a:p>
          <a:p>
            <a:r>
              <a:rPr lang="en-US" dirty="0" err="1"/>
              <a:t>Immunisations</a:t>
            </a:r>
            <a:r>
              <a:rPr lang="en-US" dirty="0"/>
              <a:t> and dentist visits up to date?</a:t>
            </a:r>
          </a:p>
          <a:p>
            <a:r>
              <a:rPr lang="en-US" dirty="0"/>
              <a:t>Provide healthy food options.</a:t>
            </a:r>
          </a:p>
          <a:p>
            <a:r>
              <a:rPr lang="en-US" dirty="0"/>
              <a:t>Encourage outdoor activity.</a:t>
            </a:r>
          </a:p>
          <a:p>
            <a:endParaRPr lang="en-US" dirty="0"/>
          </a:p>
        </p:txBody>
      </p:sp>
    </p:spTree>
    <p:extLst>
      <p:ext uri="{BB962C8B-B14F-4D97-AF65-F5344CB8AC3E}">
        <p14:creationId xmlns:p14="http://schemas.microsoft.com/office/powerpoint/2010/main" xmlns="" val="10179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Help – </a:t>
            </a:r>
            <a:r>
              <a:rPr lang="en-US" sz="2000" dirty="0"/>
              <a:t>I can wash my hands, I can use the toilet, I can feed myself, I drink from an open cup, I can get myself dressed.</a:t>
            </a:r>
            <a:endParaRPr lang="en-US" dirty="0"/>
          </a:p>
        </p:txBody>
      </p:sp>
      <p:sp>
        <p:nvSpPr>
          <p:cNvPr id="4" name="Content Placeholder 3"/>
          <p:cNvSpPr>
            <a:spLocks noGrp="1"/>
          </p:cNvSpPr>
          <p:nvPr>
            <p:ph sz="half" idx="1"/>
          </p:nvPr>
        </p:nvSpPr>
        <p:spPr/>
        <p:txBody>
          <a:bodyPr>
            <a:normAutofit/>
          </a:bodyPr>
          <a:lstStyle/>
          <a:p>
            <a:r>
              <a:rPr lang="en-US" sz="2400" dirty="0"/>
              <a:t>What we do at pre-school:</a:t>
            </a:r>
          </a:p>
          <a:p>
            <a:r>
              <a:rPr lang="en-US" dirty="0"/>
              <a:t>Routines e.g. wash hands before snack.</a:t>
            </a:r>
          </a:p>
          <a:p>
            <a:r>
              <a:rPr lang="en-US" dirty="0"/>
              <a:t>Encouraging independence from early stage e.g. toilet by self, wash hands, drink and feed self, put on own coats and shoes.</a:t>
            </a:r>
          </a:p>
          <a:p>
            <a:r>
              <a:rPr lang="en-US" dirty="0"/>
              <a:t>Encourage children to begin to do their own zips on coats.</a:t>
            </a:r>
          </a:p>
        </p:txBody>
      </p:sp>
      <p:sp>
        <p:nvSpPr>
          <p:cNvPr id="5" name="Content Placeholder 4"/>
          <p:cNvSpPr>
            <a:spLocks noGrp="1"/>
          </p:cNvSpPr>
          <p:nvPr>
            <p:ph sz="half" idx="2"/>
          </p:nvPr>
        </p:nvSpPr>
        <p:spPr>
          <a:xfrm>
            <a:off x="7190747" y="2126221"/>
            <a:ext cx="4313864" cy="4409049"/>
          </a:xfrm>
        </p:spPr>
        <p:txBody>
          <a:bodyPr>
            <a:normAutofit/>
          </a:bodyPr>
          <a:lstStyle/>
          <a:p>
            <a:r>
              <a:rPr lang="en-US" sz="2400" dirty="0"/>
              <a:t>What you could do at home:</a:t>
            </a:r>
          </a:p>
          <a:p>
            <a:r>
              <a:rPr lang="en-US" dirty="0"/>
              <a:t>Allow children to choose their own clothes to wear.</a:t>
            </a:r>
          </a:p>
          <a:p>
            <a:r>
              <a:rPr lang="en-US" dirty="0"/>
              <a:t>Let them dress themselves.</a:t>
            </a:r>
          </a:p>
          <a:p>
            <a:r>
              <a:rPr lang="en-US" dirty="0"/>
              <a:t>Teach children to wipe correctly.</a:t>
            </a:r>
          </a:p>
          <a:p>
            <a:r>
              <a:rPr lang="en-US" dirty="0"/>
              <a:t>Teach children to wash hands correctly.</a:t>
            </a:r>
          </a:p>
          <a:p>
            <a:r>
              <a:rPr lang="en-US" dirty="0"/>
              <a:t>Teach them how to blow their noses and always wash hands.</a:t>
            </a:r>
          </a:p>
          <a:p>
            <a:r>
              <a:rPr lang="en-US" dirty="0"/>
              <a:t>Encourage them to put on their own shoes and coat.</a:t>
            </a:r>
          </a:p>
          <a:p>
            <a:endParaRPr lang="en-US" dirty="0"/>
          </a:p>
        </p:txBody>
      </p:sp>
    </p:spTree>
    <p:extLst>
      <p:ext uri="{BB962C8B-B14F-4D97-AF65-F5344CB8AC3E}">
        <p14:creationId xmlns:p14="http://schemas.microsoft.com/office/powerpoint/2010/main" xmlns="" val="73084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Phonics</a:t>
            </a:r>
          </a:p>
        </p:txBody>
      </p:sp>
      <p:sp>
        <p:nvSpPr>
          <p:cNvPr id="3" name="Content Placeholder 2"/>
          <p:cNvSpPr>
            <a:spLocks noGrp="1"/>
          </p:cNvSpPr>
          <p:nvPr>
            <p:ph idx="1"/>
          </p:nvPr>
        </p:nvSpPr>
        <p:spPr>
          <a:xfrm>
            <a:off x="2589212" y="1541124"/>
            <a:ext cx="8915400" cy="4370098"/>
          </a:xfrm>
        </p:spPr>
        <p:txBody>
          <a:bodyPr>
            <a:normAutofit/>
          </a:bodyPr>
          <a:lstStyle/>
          <a:p>
            <a:r>
              <a:rPr lang="en-US" dirty="0"/>
              <a:t>Phonics in pre-school is about preparing children to learn to read and instilling the love of books.</a:t>
            </a:r>
          </a:p>
          <a:p>
            <a:endParaRPr lang="en-US" dirty="0"/>
          </a:p>
          <a:p>
            <a:r>
              <a:rPr lang="en-US" dirty="0"/>
              <a:t>At Little Acorns, we believe that encouraging children to listen well, enjoy nursery rhyme and singing activities and understanding spoken language is the best base to build upon.</a:t>
            </a:r>
          </a:p>
          <a:p>
            <a:endParaRPr lang="en-US" dirty="0"/>
          </a:p>
          <a:p>
            <a:r>
              <a:rPr lang="en-US" dirty="0"/>
              <a:t>We follow Letters and Sounds Phase One and a singing phonics </a:t>
            </a:r>
            <a:r>
              <a:rPr lang="en-US" dirty="0" err="1"/>
              <a:t>programme</a:t>
            </a:r>
            <a:r>
              <a:rPr lang="en-US" dirty="0"/>
              <a:t>.  </a:t>
            </a:r>
          </a:p>
        </p:txBody>
      </p:sp>
    </p:spTree>
    <p:extLst>
      <p:ext uri="{BB962C8B-B14F-4D97-AF65-F5344CB8AC3E}">
        <p14:creationId xmlns:p14="http://schemas.microsoft.com/office/powerpoint/2010/main" xmlns="" val="121757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Phonics</a:t>
            </a:r>
          </a:p>
        </p:txBody>
      </p:sp>
      <p:sp>
        <p:nvSpPr>
          <p:cNvPr id="3" name="Content Placeholder 2"/>
          <p:cNvSpPr>
            <a:spLocks noGrp="1"/>
          </p:cNvSpPr>
          <p:nvPr>
            <p:ph idx="1"/>
          </p:nvPr>
        </p:nvSpPr>
        <p:spPr/>
        <p:txBody>
          <a:bodyPr/>
          <a:lstStyle/>
          <a:p>
            <a:r>
              <a:rPr lang="en-US" dirty="0"/>
              <a:t>Do we teach the sounds, Jolly Phonics actions, letter names </a:t>
            </a:r>
            <a:r>
              <a:rPr lang="en-US" dirty="0" err="1"/>
              <a:t>etc</a:t>
            </a:r>
            <a:r>
              <a:rPr lang="en-US"/>
              <a:t>?  </a:t>
            </a:r>
          </a:p>
          <a:p>
            <a:endParaRPr lang="en-US" dirty="0"/>
          </a:p>
          <a:p>
            <a:r>
              <a:rPr lang="en-US" dirty="0">
                <a:hlinkClick r:id="rId3"/>
              </a:rPr>
              <a:t>https://www.youtube.com/watch?v=IwJx1NSineE</a:t>
            </a:r>
            <a:endParaRPr lang="en-US" dirty="0"/>
          </a:p>
          <a:p>
            <a:r>
              <a:rPr lang="en-US" dirty="0"/>
              <a:t>Oral blending and segmenting.  Easier for children to blend.  Start with initial sound followed by the rest of the word (onset and rime) e.g. c-oat or c-at</a:t>
            </a:r>
          </a:p>
          <a:p>
            <a:r>
              <a:rPr lang="en-US" dirty="0"/>
              <a:t>When children comfortable with this then can move on to c/</a:t>
            </a:r>
            <a:r>
              <a:rPr lang="en-US" dirty="0" err="1"/>
              <a:t>oa</a:t>
            </a:r>
            <a:r>
              <a:rPr lang="en-US" dirty="0"/>
              <a:t>/t or c/a/t.</a:t>
            </a:r>
          </a:p>
          <a:p>
            <a:r>
              <a:rPr lang="en-US" dirty="0"/>
              <a:t>Segmenting will generally come later (when in school) although we will introduce the concept.</a:t>
            </a:r>
          </a:p>
        </p:txBody>
      </p:sp>
    </p:spTree>
    <p:extLst>
      <p:ext uri="{BB962C8B-B14F-4D97-AF65-F5344CB8AC3E}">
        <p14:creationId xmlns:p14="http://schemas.microsoft.com/office/powerpoint/2010/main" xmlns="" val="10310900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769</TotalTime>
  <Words>1019</Words>
  <Application>Microsoft Office PowerPoint</Application>
  <PresentationFormat>Custom</PresentationFormat>
  <Paragraphs>126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Readiness for School</vt:lpstr>
      <vt:lpstr>Wokingham Borough Website</vt:lpstr>
      <vt:lpstr>Communication – I can ask for help, I listen to others, I can follow instructions, I can express my needs, I enjoy singing nursery rhymes, I like story telling.</vt:lpstr>
      <vt:lpstr>Social and Emotional – I can share, I enjoy turn taking games, I enjoy playing with other children, I enjoy eating meals with my family, I can leave my main carer.</vt:lpstr>
      <vt:lpstr>Learning Together – I go to the library, I enjoy looking at books, I enjoy cooking, I like going shopping, I enjoy exploring the outdoors, I enjoy playing with play dough.</vt:lpstr>
      <vt:lpstr>Health and Wellbeing – I visit the dentist, I eat healthy food, I enjoy exercise, I have had my immunisations.</vt:lpstr>
      <vt:lpstr>Self Help – I can wash my hands, I can use the toilet, I can feed myself, I drink from an open cup, I can get myself dressed.</vt:lpstr>
      <vt:lpstr>Phonics</vt:lpstr>
      <vt:lpstr>Phonics</vt:lpstr>
      <vt:lpstr>Writing</vt:lpstr>
      <vt:lpstr>Mathematics</vt:lpstr>
      <vt:lpstr>Mathematics</vt:lpstr>
      <vt:lpstr>Summary To prepare your child for school they should be able to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Readiness for School</dc:title>
  <dc:creator>Darren Blunden</dc:creator>
  <cp:lastModifiedBy>Rachel</cp:lastModifiedBy>
  <cp:revision>31</cp:revision>
  <cp:lastPrinted>2018-04-26T10:19:58Z</cp:lastPrinted>
  <dcterms:created xsi:type="dcterms:W3CDTF">2017-03-08T13:11:13Z</dcterms:created>
  <dcterms:modified xsi:type="dcterms:W3CDTF">2019-05-20T12:56:36Z</dcterms:modified>
</cp:coreProperties>
</file>